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57" r:id="rId5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DBF6"/>
    <a:srgbClr val="1296C9"/>
    <a:srgbClr val="1494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2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1533E-3403-4FA9-B920-C7048139E099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BAA9AA-03C0-4A1D-A772-26E3C3EBCA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453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AA9AA-03C0-4A1D-A772-26E3C3EBCA1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526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BD61-C2EC-4CFA-9AC1-02CB3D5B6B16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723C-C669-4E48-A2D7-73C99E26B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563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BD61-C2EC-4CFA-9AC1-02CB3D5B6B16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723C-C669-4E48-A2D7-73C99E26B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476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BD61-C2EC-4CFA-9AC1-02CB3D5B6B16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723C-C669-4E48-A2D7-73C99E26B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314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BD61-C2EC-4CFA-9AC1-02CB3D5B6B16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723C-C669-4E48-A2D7-73C99E26B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90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BD61-C2EC-4CFA-9AC1-02CB3D5B6B16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723C-C669-4E48-A2D7-73C99E26B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291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BD61-C2EC-4CFA-9AC1-02CB3D5B6B16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723C-C669-4E48-A2D7-73C99E26B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32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BD61-C2EC-4CFA-9AC1-02CB3D5B6B16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723C-C669-4E48-A2D7-73C99E26B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13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BD61-C2EC-4CFA-9AC1-02CB3D5B6B16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723C-C669-4E48-A2D7-73C99E26B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779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BD61-C2EC-4CFA-9AC1-02CB3D5B6B16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723C-C669-4E48-A2D7-73C99E26B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278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BD61-C2EC-4CFA-9AC1-02CB3D5B6B16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723C-C669-4E48-A2D7-73C99E26B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428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BD61-C2EC-4CFA-9AC1-02CB3D5B6B16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723C-C669-4E48-A2D7-73C99E26B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16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0BD61-C2EC-4CFA-9AC1-02CB3D5B6B16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8723C-C669-4E48-A2D7-73C99E26B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53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8C1B2E6-45C6-2147-217A-753D293DEA8F}"/>
              </a:ext>
            </a:extLst>
          </p:cNvPr>
          <p:cNvSpPr txBox="1"/>
          <p:nvPr/>
        </p:nvSpPr>
        <p:spPr>
          <a:xfrm>
            <a:off x="154458" y="2360141"/>
            <a:ext cx="6369912" cy="1477328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60.4% of all grades were A*- 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84.4% of all grades were A*- 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44.1% of students achieved 3 or more A* - A grades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72.3% of students achieved 3 or more A* - B grades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AA571D-702E-70DB-219A-8D01871121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478"/>
          <a:stretch>
            <a:fillRect/>
          </a:stretch>
        </p:blipFill>
        <p:spPr>
          <a:xfrm>
            <a:off x="1198604" y="0"/>
            <a:ext cx="5659395" cy="1171339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4866480-2A69-E0CA-50DA-905827004A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956962"/>
              </p:ext>
            </p:extLst>
          </p:nvPr>
        </p:nvGraphicFramePr>
        <p:xfrm>
          <a:off x="154458" y="1315995"/>
          <a:ext cx="6369912" cy="741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96239">
                  <a:extLst>
                    <a:ext uri="{9D8B030D-6E8A-4147-A177-3AD203B41FA5}">
                      <a16:colId xmlns:a16="http://schemas.microsoft.com/office/drawing/2014/main" val="2554646020"/>
                    </a:ext>
                  </a:extLst>
                </a:gridCol>
                <a:gridCol w="796239">
                  <a:extLst>
                    <a:ext uri="{9D8B030D-6E8A-4147-A177-3AD203B41FA5}">
                      <a16:colId xmlns:a16="http://schemas.microsoft.com/office/drawing/2014/main" val="2068350602"/>
                    </a:ext>
                  </a:extLst>
                </a:gridCol>
                <a:gridCol w="796239">
                  <a:extLst>
                    <a:ext uri="{9D8B030D-6E8A-4147-A177-3AD203B41FA5}">
                      <a16:colId xmlns:a16="http://schemas.microsoft.com/office/drawing/2014/main" val="2360296475"/>
                    </a:ext>
                  </a:extLst>
                </a:gridCol>
                <a:gridCol w="796239">
                  <a:extLst>
                    <a:ext uri="{9D8B030D-6E8A-4147-A177-3AD203B41FA5}">
                      <a16:colId xmlns:a16="http://schemas.microsoft.com/office/drawing/2014/main" val="829798478"/>
                    </a:ext>
                  </a:extLst>
                </a:gridCol>
                <a:gridCol w="796239">
                  <a:extLst>
                    <a:ext uri="{9D8B030D-6E8A-4147-A177-3AD203B41FA5}">
                      <a16:colId xmlns:a16="http://schemas.microsoft.com/office/drawing/2014/main" val="2003666680"/>
                    </a:ext>
                  </a:extLst>
                </a:gridCol>
                <a:gridCol w="796239">
                  <a:extLst>
                    <a:ext uri="{9D8B030D-6E8A-4147-A177-3AD203B41FA5}">
                      <a16:colId xmlns:a16="http://schemas.microsoft.com/office/drawing/2014/main" val="3236729442"/>
                    </a:ext>
                  </a:extLst>
                </a:gridCol>
                <a:gridCol w="796239">
                  <a:extLst>
                    <a:ext uri="{9D8B030D-6E8A-4147-A177-3AD203B41FA5}">
                      <a16:colId xmlns:a16="http://schemas.microsoft.com/office/drawing/2014/main" val="779320626"/>
                    </a:ext>
                  </a:extLst>
                </a:gridCol>
                <a:gridCol w="796239">
                  <a:extLst>
                    <a:ext uri="{9D8B030D-6E8A-4147-A177-3AD203B41FA5}">
                      <a16:colId xmlns:a16="http://schemas.microsoft.com/office/drawing/2014/main" val="28580678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A*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433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27.2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8514"/>
                  </a:ext>
                </a:extLst>
              </a:tr>
            </a:tbl>
          </a:graphicData>
        </a:graphic>
      </p:graphicFrame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A1A156B0-6145-CDE3-D374-9B1887531FA1}"/>
              </a:ext>
            </a:extLst>
          </p:cNvPr>
          <p:cNvSpPr/>
          <p:nvPr/>
        </p:nvSpPr>
        <p:spPr>
          <a:xfrm>
            <a:off x="333630" y="2202331"/>
            <a:ext cx="2594921" cy="454372"/>
          </a:xfrm>
          <a:prstGeom prst="flowChartAlternateProcess">
            <a:avLst/>
          </a:prstGeom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/>
              <a:t>Attainment</a:t>
            </a:r>
            <a:endParaRPr lang="en-GB" sz="1600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FE9A92-860F-3068-049B-76955B2D3B71}"/>
              </a:ext>
            </a:extLst>
          </p:cNvPr>
          <p:cNvSpPr txBox="1"/>
          <p:nvPr/>
        </p:nvSpPr>
        <p:spPr>
          <a:xfrm>
            <a:off x="154458" y="4088197"/>
            <a:ext cx="6369912" cy="9233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The average A Level grade achieved was an “A-”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The average set of A Levels achieved was AAB</a:t>
            </a: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0DE68B2E-8F93-7500-9C07-FBD5D4298FC9}"/>
              </a:ext>
            </a:extLst>
          </p:cNvPr>
          <p:cNvSpPr/>
          <p:nvPr/>
        </p:nvSpPr>
        <p:spPr>
          <a:xfrm>
            <a:off x="333630" y="3899944"/>
            <a:ext cx="2594921" cy="454372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b="1">
                <a:solidFill>
                  <a:schemeClr val="bg1"/>
                </a:solidFill>
              </a:rPr>
              <a:t>Averages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9E79CA-E681-DA54-23FF-D7115F810D60}"/>
              </a:ext>
            </a:extLst>
          </p:cNvPr>
          <p:cNvSpPr txBox="1"/>
          <p:nvPr/>
        </p:nvSpPr>
        <p:spPr>
          <a:xfrm>
            <a:off x="154458" y="5467184"/>
            <a:ext cx="6369912" cy="3139321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8 students achieved 4 A* grades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16 students achieved a full set of A* grades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43% of students studying Further Maths achieved an A*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9 in every 10 students in History achieved a grade A* or 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8 in every 10 students in Latin achieved an A* or 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75% of all students studying Art and French achieved an A* or 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Every student studying Spanish achieved A*-B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0E75C9E6-03C7-EA7E-08D9-90B5AD117776}"/>
              </a:ext>
            </a:extLst>
          </p:cNvPr>
          <p:cNvSpPr/>
          <p:nvPr/>
        </p:nvSpPr>
        <p:spPr>
          <a:xfrm>
            <a:off x="333630" y="5262255"/>
            <a:ext cx="2594921" cy="454372"/>
          </a:xfrm>
          <a:prstGeom prst="flowChartAlternateProcess">
            <a:avLst/>
          </a:prstGeom>
          <a:ln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>
                <a:solidFill>
                  <a:schemeClr val="bg1"/>
                </a:solidFill>
              </a:rPr>
              <a:t>Did you know?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D02022-4F24-DB24-DF02-7C54E23E3493}"/>
              </a:ext>
            </a:extLst>
          </p:cNvPr>
          <p:cNvSpPr txBox="1"/>
          <p:nvPr/>
        </p:nvSpPr>
        <p:spPr>
          <a:xfrm>
            <a:off x="1198605" y="667265"/>
            <a:ext cx="39788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1494CF"/>
                </a:solidFill>
              </a:rPr>
              <a:t>A Level Examination Results 2026</a:t>
            </a:r>
          </a:p>
        </p:txBody>
      </p:sp>
      <p:pic>
        <p:nvPicPr>
          <p:cNvPr id="1026" name="Picture 2" descr="The Blue Coat School Liverpool - School">
            <a:extLst>
              <a:ext uri="{FF2B5EF4-FFF2-40B4-BE49-F238E27FC236}">
                <a16:creationId xmlns:a16="http://schemas.microsoft.com/office/drawing/2014/main" id="{45974814-47B4-D45A-5A8D-EDFFCD5A0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58" y="37081"/>
            <a:ext cx="940497" cy="119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he Blue Coat School Liverpool - School">
            <a:extLst>
              <a:ext uri="{FF2B5EF4-FFF2-40B4-BE49-F238E27FC236}">
                <a16:creationId xmlns:a16="http://schemas.microsoft.com/office/drawing/2014/main" id="{044BE264-E54E-9F56-C139-9EC1D881F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984" y="7980437"/>
            <a:ext cx="1341328" cy="170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675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820aa2f-9ca9-4da3-ac0a-8ad5a5a3974c">
      <UserInfo>
        <DisplayName>Sarah O'Rourke</DisplayName>
        <AccountId>17</AccountId>
        <AccountType/>
      </UserInfo>
    </SharedWithUsers>
    <TaxCatchAll xmlns="f820aa2f-9ca9-4da3-ac0a-8ad5a5a3974c" xsi:nil="true"/>
    <lcf76f155ced4ddcb4097134ff3c332f xmlns="c5ac01c4-e92f-4ce1-b0ae-f8fa8d5f2c6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571692F0B5214298C43E737E76CBAB" ma:contentTypeVersion="16" ma:contentTypeDescription="Create a new document." ma:contentTypeScope="" ma:versionID="53a59d42031833d76fe6c54ed1dbd2e5">
  <xsd:schema xmlns:xsd="http://www.w3.org/2001/XMLSchema" xmlns:xs="http://www.w3.org/2001/XMLSchema" xmlns:p="http://schemas.microsoft.com/office/2006/metadata/properties" xmlns:ns2="c5ac01c4-e92f-4ce1-b0ae-f8fa8d5f2c65" xmlns:ns3="f820aa2f-9ca9-4da3-ac0a-8ad5a5a3974c" targetNamespace="http://schemas.microsoft.com/office/2006/metadata/properties" ma:root="true" ma:fieldsID="399ef352d438a2001bcbedfa54ea78c3" ns2:_="" ns3:_="">
    <xsd:import namespace="c5ac01c4-e92f-4ce1-b0ae-f8fa8d5f2c65"/>
    <xsd:import namespace="f820aa2f-9ca9-4da3-ac0a-8ad5a5a397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ac01c4-e92f-4ce1-b0ae-f8fa8d5f2c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4a34bc3-36c7-444c-a643-46cb329cc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20aa2f-9ca9-4da3-ac0a-8ad5a5a3974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66bd4d5-609a-4c0a-9ee2-3bd46a9d3d1e}" ma:internalName="TaxCatchAll" ma:showField="CatchAllData" ma:web="f820aa2f-9ca9-4da3-ac0a-8ad5a5a397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543115-0A38-4033-B191-CB9CEE543A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34A267-38AD-4499-A74B-D7AB9F366C1D}">
  <ds:schemaRefs>
    <ds:schemaRef ds:uri="http://purl.org/dc/elements/1.1/"/>
    <ds:schemaRef ds:uri="http://purl.org/dc/dcmitype/"/>
    <ds:schemaRef ds:uri="15238868-8d00-4853-b1de-b0bc474810fc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d3536eb7-a1a9-4cde-a3b9-9a84351d3222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D762E32-4108-4F75-AF8C-9179A065643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5676</TotalTime>
  <Words>171</Words>
  <Application>Microsoft Office PowerPoint</Application>
  <PresentationFormat>A4 Paper (210x297 mm)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Dominic Penney</dc:creator>
  <cp:lastModifiedBy>Kathy Crute-Jain</cp:lastModifiedBy>
  <cp:revision>11</cp:revision>
  <cp:lastPrinted>2023-08-23T09:31:38Z</cp:lastPrinted>
  <dcterms:created xsi:type="dcterms:W3CDTF">2023-06-26T11:11:42Z</dcterms:created>
  <dcterms:modified xsi:type="dcterms:W3CDTF">2026-08-18T08:50:38Z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0x01010064571692F0B5214298C43E737E76CBAB</vt:lpwstr>
  </property>
  <property fmtid="{D5CDD505-2E9C-101B-9397-08002B2CF9AE}" pid="3" name="MediaServiceImageTags">
    <vt:lpwstr/>
  </property>
</Properties>
</file>